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57" r:id="rId3"/>
    <p:sldId id="266" r:id="rId4"/>
    <p:sldId id="265" r:id="rId5"/>
    <p:sldId id="264" r:id="rId6"/>
    <p:sldId id="259" r:id="rId7"/>
    <p:sldId id="273" r:id="rId8"/>
    <p:sldId id="272" r:id="rId9"/>
    <p:sldId id="271" r:id="rId10"/>
    <p:sldId id="26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7423" userDrawn="1">
          <p15:clr>
            <a:srgbClr val="A4A3A4"/>
          </p15:clr>
        </p15:guide>
        <p15:guide id="3" pos="61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B11"/>
    <a:srgbClr val="0E4A18"/>
    <a:srgbClr val="FF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86" y="571"/>
      </p:cViewPr>
      <p:guideLst>
        <p:guide orient="horz" pos="2115"/>
        <p:guide pos="7423"/>
        <p:guide pos="61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68D1B-7C4D-4F57-9903-8DF153D728C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6235-85D4-402D-9CAB-8BC5A1D36D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94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2F6983-B244-47FD-853F-B9D9F88BE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6BD0A7-B014-4DF3-8462-6CAE83D83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3063B-8190-446B-860A-BFF6F07F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72B81C-EF76-4375-ACC0-56E7BEC1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6703E5-46F2-4A75-BC64-DE67A9FF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77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5EE8F-0B73-4980-B6B4-FF0CD988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A385B5-0375-48C1-861D-9C3DB9F31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470577-6AC4-459F-A86E-D2C79E1E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6AB1FD-A6E1-49B8-95DB-3B0DF522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6DD25C-B5EE-471B-BA40-2B8B7EEC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07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634910-DB27-4B1A-9515-7D42F95EE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75795A-7BAC-4481-93A4-8C2F3DF45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5EAF1B-C386-479A-BF64-A59A555B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9FB2D3-2CDA-4794-A56E-1772BFB6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B09DCB-E2FF-42DD-99F7-0B821CEF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1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4AFEC-E635-4486-9637-8E0C4118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301624"/>
            <a:ext cx="9391650" cy="7588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22D7FD-5D0E-4F4F-9EA1-A0BB6FA3D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654175"/>
            <a:ext cx="10515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E048EC-0AF9-4845-8FE9-745C7F50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4026D0-9D8B-4302-8C9B-AC40F62E9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C048CF-8465-4EB7-A125-0CCC4818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60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0FEEA-5F47-427C-AA51-C71DEC7D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717EC6-BAF3-4700-BA85-DEE3CF2CD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39B93B-FFF0-43E8-8F50-E15420D71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707CFD-AC77-410A-B028-275E800CC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615087-A562-4F0A-B045-EBA33130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72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2A974-2AF6-423A-B32E-F925BCA4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986B7A-4BAA-4AFF-B306-CCFACFF70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6CDE3F-C24A-40E8-9B05-B2B57CA1C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C06668-0E7C-49D6-8838-705A3817C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12F8B8-8384-448A-846A-B82B1D75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8635C7-6043-41A4-B450-83B80963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21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A10C5-E2A3-46E8-B2FD-30167E91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A61AD8-DB02-48F9-9AE8-E86431099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E43483-9FAA-40D9-9B56-DC3F105AE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2D593EA-E23D-4746-AAD2-F090419AE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18090BB-DECA-44EB-8389-64E14CD3B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DE05A3-AE30-4A19-AEA4-3F2487C8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FE7F872-DE00-43F8-AC1B-A25E0FEF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F5B893-1B90-4AC1-BE3F-71528E75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09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34586-B1B6-4C3D-936F-1B6FC6C13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5612D2-5E5C-4AE9-964F-B6EB244F6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8B0509-26DE-4F43-AAC5-9B061F39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1EB52E-7B28-4338-AC6C-6AD33A9C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95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435F3E-F5C9-44DD-9274-48648580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8242E6-DE66-411C-BF19-FE1FFAD1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887A10-098E-43AB-A1D0-3886C2C2D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01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08ABF-0281-4B2C-B031-4C9FA8E1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2D312-0D41-4062-B84C-A7B42EF13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FD98A4-87B8-4FC2-8DDC-AEF4EA9AA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614879-3400-4ED9-AD2F-B0F93C98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8DBA7B-C84D-40FC-A1E1-66287FA5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C9B1FE-1469-4113-925E-B6A8F61D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24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A26A4-5008-4E8A-A896-DF28B6A4E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1E1411-21BE-41FC-BED0-1C40B580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DC308C-4F71-4464-8910-78DBC657C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AD12F2-AA7E-4C60-BFDD-73DF7221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6BEC99-8A39-44D7-B22E-802E2E41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995ED7-2858-4F9B-BC41-68BB7528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40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A0DAD26-63B4-4227-9EE8-1088E4DD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367A4A-FF50-402A-A302-636777306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40A21B-23B8-4A9E-BFC2-5010885B8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2119-BE29-4027-84B4-33F9C98801C7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61203-D095-4E67-B3EE-74C8CA6F4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F9C31A-6453-46CD-A3CD-08813366A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7B96-0B95-4D79-8A73-D9FC0E59F98D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374B4EF-291B-41A0-9E78-5BC86C53B88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678301" y="12454"/>
            <a:ext cx="2508077" cy="117817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9524FE8-07A1-4EA2-8C11-60FB8E5C4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51642" b="10524"/>
          <a:stretch/>
        </p:blipFill>
        <p:spPr>
          <a:xfrm>
            <a:off x="0" y="0"/>
            <a:ext cx="9843962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9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4E590562-4541-4FE1-98AF-A0EDAB2A4970" descr="4E590562-4541-4FE1-98AF-A0EDAB2A4970">
            <a:extLst>
              <a:ext uri="{FF2B5EF4-FFF2-40B4-BE49-F238E27FC236}">
                <a16:creationId xmlns:a16="http://schemas.microsoft.com/office/drawing/2014/main" id="{7AFD599C-7271-4518-848E-6BDAACD973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3" t="631" r="23725" b="854"/>
          <a:stretch/>
        </p:blipFill>
        <p:spPr bwMode="auto">
          <a:xfrm rot="16200000">
            <a:off x="3311789" y="-2012489"/>
            <a:ext cx="5527493" cy="122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E2F3C03-5778-445F-9B21-BBB05615D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913" y="-68106"/>
            <a:ext cx="9883307" cy="1284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174625" algn="l">
              <a:lnSpc>
                <a:spcPct val="130000"/>
              </a:lnSpc>
            </a:pPr>
            <a:r>
              <a:rPr lang="de-DE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Zukunft aus dem Glauben gestalten </a:t>
            </a:r>
            <a:br>
              <a:rPr lang="de-DE" sz="3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Hoffnungsperspektiven am Beispiel des Gesellschaftsbereichs Wirtschaft</a:t>
            </a:r>
          </a:p>
        </p:txBody>
      </p:sp>
    </p:spTree>
    <p:extLst>
      <p:ext uri="{BB962C8B-B14F-4D97-AF65-F5344CB8AC3E}">
        <p14:creationId xmlns:p14="http://schemas.microsoft.com/office/powerpoint/2010/main" val="2495841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67C2B0C-83A2-4E4B-9384-4EB54A42E9CF}"/>
              </a:ext>
            </a:extLst>
          </p:cNvPr>
          <p:cNvSpPr txBox="1"/>
          <p:nvPr/>
        </p:nvSpPr>
        <p:spPr>
          <a:xfrm>
            <a:off x="321013" y="1643973"/>
            <a:ext cx="11527275" cy="60016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Hoffnungsimpuls: Wir müssen Mammon nicht dienen!</a:t>
            </a:r>
          </a:p>
          <a:p>
            <a:pPr>
              <a:spcBef>
                <a:spcPts val="600"/>
              </a:spcBef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in der Wirtschaft kann die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 des Evangeliums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tiefgreifende Veränderungen bewirken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Auswirkungen auf andere Lebensbereiche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E95DC40-1C64-4519-BC17-E6A461B05B64}"/>
              </a:ext>
            </a:extLst>
          </p:cNvPr>
          <p:cNvSpPr/>
          <p:nvPr/>
        </p:nvSpPr>
        <p:spPr>
          <a:xfrm>
            <a:off x="332362" y="2699089"/>
            <a:ext cx="11527275" cy="1346651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228600">
              <a:spcBef>
                <a:spcPts val="600"/>
              </a:spcBef>
              <a:tabLst>
                <a:tab pos="2149475" algn="l"/>
                <a:tab pos="3228975" algn="l"/>
              </a:tabLs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Hoffnungsimpuls: Alternativen sind möglich!</a:t>
            </a:r>
          </a:p>
          <a:p>
            <a:pPr indent="-228600">
              <a:lnSpc>
                <a:spcPct val="114000"/>
              </a:lnSpc>
              <a:spcBef>
                <a:spcPts val="600"/>
              </a:spcBef>
              <a:tabLst>
                <a:tab pos="2335213" algn="l"/>
                <a:tab pos="3502025" algn="l"/>
              </a:tabLs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Aussagen der Bibel zum Bereich der Wirtschaft sind zutreffend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christliche Glaube hat auch in der Wirtschaft etwas beizutragen: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Teufelskreisläufe 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Glaube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(die Herrschaftsfrage ist geklärt, weil Gott angebetet wird)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Keine absolute Sicherheit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	(unser Leben liegt nicht unserer Hand; Gott versorgt)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Dysfunktionalitäten 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Liebe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(statt Gier und Egoismus)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81E63AD-A432-4A9F-AB44-F3210801B4B2}"/>
              </a:ext>
            </a:extLst>
          </p:cNvPr>
          <p:cNvSpPr/>
          <p:nvPr/>
        </p:nvSpPr>
        <p:spPr>
          <a:xfrm>
            <a:off x="343712" y="4500692"/>
            <a:ext cx="11504576" cy="855491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Hoffnungsimpuls: Der christliche Glaube ist Kraft- und Hoffnungsressource!</a:t>
            </a:r>
          </a:p>
          <a:p>
            <a:pPr>
              <a:lnSpc>
                <a:spcPct val="114000"/>
              </a:lnSpc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christliche Glaube ist keine billige Vertröstung aufs Jenseits, sondern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Kraft- und Hoffnungsressource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um im Heute handeln zu können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Veränderungen auf der individuellen Ebene, die Transformationen auf den übergelagerten Ebenen bewirken wird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9C6542D-D8D0-4B15-8810-0BAE5707A591}"/>
              </a:ext>
            </a:extLst>
          </p:cNvPr>
          <p:cNvSpPr/>
          <p:nvPr/>
        </p:nvSpPr>
        <p:spPr>
          <a:xfrm>
            <a:off x="343712" y="5811136"/>
            <a:ext cx="11504576" cy="630942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Hoffnungsimpuls: Fleischernes Herz, neuer Geist, Neugeburt, Leben im Herrschaftsbereich der Gnade, wen der Sohn frei macht …</a:t>
            </a:r>
          </a:p>
          <a:p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christliche Glaube definiert das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Sollen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ermöglicht das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de-DE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744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67C2B0C-83A2-4E4B-9384-4EB54A42E9CF}"/>
              </a:ext>
            </a:extLst>
          </p:cNvPr>
          <p:cNvSpPr txBox="1"/>
          <p:nvPr/>
        </p:nvSpPr>
        <p:spPr>
          <a:xfrm>
            <a:off x="321013" y="1643973"/>
            <a:ext cx="11527275" cy="60016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Hoffnungsimpuls: Wir müssen Mammon nicht dienen!</a:t>
            </a:r>
          </a:p>
          <a:p>
            <a:pPr>
              <a:spcBef>
                <a:spcPts val="600"/>
              </a:spcBef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in der Wirtschaft kann die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 des Evangeliums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tiefgreifende Veränderungen bewirken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Auswirkungen auf andere Lebensbereiche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E95DC40-1C64-4519-BC17-E6A461B05B64}"/>
              </a:ext>
            </a:extLst>
          </p:cNvPr>
          <p:cNvSpPr/>
          <p:nvPr/>
        </p:nvSpPr>
        <p:spPr>
          <a:xfrm>
            <a:off x="332362" y="2699089"/>
            <a:ext cx="11527275" cy="1346651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228600">
              <a:spcBef>
                <a:spcPts val="600"/>
              </a:spcBef>
              <a:tabLst>
                <a:tab pos="2149475" algn="l"/>
                <a:tab pos="3228975" algn="l"/>
              </a:tabLs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Hoffnungsimpuls: Alternativen sind möglich!</a:t>
            </a:r>
          </a:p>
          <a:p>
            <a:pPr indent="-228600">
              <a:lnSpc>
                <a:spcPct val="114000"/>
              </a:lnSpc>
              <a:spcBef>
                <a:spcPts val="600"/>
              </a:spcBef>
              <a:tabLst>
                <a:tab pos="2335213" algn="l"/>
                <a:tab pos="3502025" algn="l"/>
              </a:tabLs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Aussagen der Bibel zum Bereich der Wirtschaft sind zutreffend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christliche Glaube hat auch in der Wirtschaft etwas beizutragen: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Teufelskreisläufe 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Glaube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(die Herrschaftsfrage ist geklärt, weil Gott angebetet wird)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Keine absolute Sicherheit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	(unser Leben liegt nicht unserer Hand; Gott versorgt)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Dysfunktionalitäten 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Liebe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(statt Gier und Egoismus)</a:t>
            </a:r>
          </a:p>
        </p:txBody>
      </p:sp>
    </p:spTree>
    <p:extLst>
      <p:ext uri="{BB962C8B-B14F-4D97-AF65-F5344CB8AC3E}">
        <p14:creationId xmlns:p14="http://schemas.microsoft.com/office/powerpoint/2010/main" val="388255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598B86-A5E2-414E-A989-FF761424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1595336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 Makroebene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5AC2F-236D-409A-B2C5-F13DC12F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2995458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Mesoebene:</a:t>
            </a:r>
          </a:p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 &amp; Staat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5AA47-A8BC-4F4F-BC88-145D65C0A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4398337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Mikroebene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8A4163-AD31-4CD5-B35B-74F14BC5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38" y="5766869"/>
            <a:ext cx="4367054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Veränderungen innerhalb des Systems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1C3E7D-3917-4F5A-AA6A-252E34E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1606360"/>
            <a:ext cx="4353740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F64CAE-1512-45D0-B792-B3F7E332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3014752"/>
            <a:ext cx="4353740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CD75-72B9-4864-AF12-80464015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4423143"/>
            <a:ext cx="4353740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8CFF91-B5A7-4039-8FE7-5D8E491E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05" y="5766869"/>
            <a:ext cx="4360397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ctr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195C2A-AB2C-4A61-91F4-4D98EEFF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1606360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B8AC-37A3-4C4F-AFB3-D166180C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3014752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2728D-3ECE-4F97-9F6E-9341C5D1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4423143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8CE9CA44-5D39-415F-8C28-7C7800870246}"/>
              </a:ext>
            </a:extLst>
          </p:cNvPr>
          <p:cNvSpPr/>
          <p:nvPr/>
        </p:nvSpPr>
        <p:spPr>
          <a:xfrm>
            <a:off x="6951912" y="5969283"/>
            <a:ext cx="904673" cy="350335"/>
          </a:xfrm>
          <a:prstGeom prst="left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DB5C672-E012-48FD-915E-02EC2BC0D455}"/>
              </a:ext>
            </a:extLst>
          </p:cNvPr>
          <p:cNvSpPr/>
          <p:nvPr/>
        </p:nvSpPr>
        <p:spPr>
          <a:xfrm>
            <a:off x="2898426" y="1420238"/>
            <a:ext cx="9086049" cy="5262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7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598B86-A5E2-414E-A989-FF761424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1595336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 Makroebene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5AC2F-236D-409A-B2C5-F13DC12F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2995458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Mesoebene:</a:t>
            </a:r>
          </a:p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 &amp; Staat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5AA47-A8BC-4F4F-BC88-145D65C0A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4398337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Mikroebene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8A4163-AD31-4CD5-B35B-74F14BC5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38" y="5766869"/>
            <a:ext cx="4367054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Veränderungen innerhalb des Systems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1C3E7D-3917-4F5A-AA6A-252E34E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1606360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F64CAE-1512-45D0-B792-B3F7E332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3014752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CD75-72B9-4864-AF12-80464015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4423143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8CFF91-B5A7-4039-8FE7-5D8E491E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05" y="5766869"/>
            <a:ext cx="4360397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ctr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195C2A-AB2C-4A61-91F4-4D98EEFF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1606360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B8AC-37A3-4C4F-AFB3-D166180C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3014752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2728D-3ECE-4F97-9F6E-9341C5D1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4423143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8CE9CA44-5D39-415F-8C28-7C7800870246}"/>
              </a:ext>
            </a:extLst>
          </p:cNvPr>
          <p:cNvSpPr/>
          <p:nvPr/>
        </p:nvSpPr>
        <p:spPr>
          <a:xfrm>
            <a:off x="6951912" y="5969283"/>
            <a:ext cx="904673" cy="350335"/>
          </a:xfrm>
          <a:prstGeom prst="left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76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598B86-A5E2-414E-A989-FF761424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1595336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 Makroebene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5AC2F-236D-409A-B2C5-F13DC12F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2995458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Mesoebene:</a:t>
            </a:r>
          </a:p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 &amp; Staat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5AA47-A8BC-4F4F-BC88-145D65C0A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4398337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Mikroebene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8A4163-AD31-4CD5-B35B-74F14BC5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38" y="5766869"/>
            <a:ext cx="4367054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Veränderungen innerhalb des Systems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1C3E7D-3917-4F5A-AA6A-252E34E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1606360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F64CAE-1512-45D0-B792-B3F7E332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3014752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CD75-72B9-4864-AF12-80464015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4423143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8CFF91-B5A7-4039-8FE7-5D8E491E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05" y="5766869"/>
            <a:ext cx="4360397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ctr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195C2A-AB2C-4A61-91F4-4D98EEFF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1606360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B8AC-37A3-4C4F-AFB3-D166180C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3014752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2728D-3ECE-4F97-9F6E-9341C5D1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4423143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8CE9CA44-5D39-415F-8C28-7C7800870246}"/>
              </a:ext>
            </a:extLst>
          </p:cNvPr>
          <p:cNvSpPr/>
          <p:nvPr/>
        </p:nvSpPr>
        <p:spPr>
          <a:xfrm>
            <a:off x="6951912" y="5969283"/>
            <a:ext cx="904673" cy="350335"/>
          </a:xfrm>
          <a:prstGeom prst="left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7E525C3C-33B6-415C-B8C6-B4F858F6F667}"/>
              </a:ext>
            </a:extLst>
          </p:cNvPr>
          <p:cNvSpPr/>
          <p:nvPr/>
        </p:nvSpPr>
        <p:spPr>
          <a:xfrm>
            <a:off x="3034392" y="4522936"/>
            <a:ext cx="8745804" cy="1041660"/>
          </a:xfrm>
          <a:prstGeom prst="roundRect">
            <a:avLst>
              <a:gd name="adj" fmla="val 6440"/>
            </a:avLst>
          </a:prstGeom>
          <a:solidFill>
            <a:srgbClr val="9E9B11">
              <a:alpha val="67843"/>
            </a:srgbClr>
          </a:solidFill>
          <a:ln w="76200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CC669FB-F1AE-4074-B6D2-43492470C067}"/>
              </a:ext>
            </a:extLst>
          </p:cNvPr>
          <p:cNvSpPr txBox="1"/>
          <p:nvPr/>
        </p:nvSpPr>
        <p:spPr>
          <a:xfrm>
            <a:off x="8968907" y="509256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3BCA561-38F0-425C-87BF-392558919889}"/>
              </a:ext>
            </a:extLst>
          </p:cNvPr>
          <p:cNvSpPr txBox="1"/>
          <p:nvPr/>
        </p:nvSpPr>
        <p:spPr>
          <a:xfrm>
            <a:off x="4403391" y="509256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</p:spTree>
    <p:extLst>
      <p:ext uri="{BB962C8B-B14F-4D97-AF65-F5344CB8AC3E}">
        <p14:creationId xmlns:p14="http://schemas.microsoft.com/office/powerpoint/2010/main" val="85008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67C2B0C-83A2-4E4B-9384-4EB54A42E9CF}"/>
              </a:ext>
            </a:extLst>
          </p:cNvPr>
          <p:cNvSpPr txBox="1"/>
          <p:nvPr/>
        </p:nvSpPr>
        <p:spPr>
          <a:xfrm>
            <a:off x="321013" y="1643973"/>
            <a:ext cx="11527275" cy="60016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Hoffnungsimpuls: Wir müssen Mammon nicht dienen!</a:t>
            </a:r>
          </a:p>
          <a:p>
            <a:pPr>
              <a:spcBef>
                <a:spcPts val="600"/>
              </a:spcBef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in der Wirtschaft kann die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 des Evangeliums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tiefgreifende Veränderungen bewirken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Auswirkungen auf andere Lebensbereiche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E95DC40-1C64-4519-BC17-E6A461B05B64}"/>
              </a:ext>
            </a:extLst>
          </p:cNvPr>
          <p:cNvSpPr/>
          <p:nvPr/>
        </p:nvSpPr>
        <p:spPr>
          <a:xfrm>
            <a:off x="332362" y="2699089"/>
            <a:ext cx="11527275" cy="1346651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228600">
              <a:spcBef>
                <a:spcPts val="600"/>
              </a:spcBef>
              <a:tabLst>
                <a:tab pos="2149475" algn="l"/>
                <a:tab pos="3228975" algn="l"/>
              </a:tabLs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Hoffnungsimpuls: Alternativen sind möglich!</a:t>
            </a:r>
          </a:p>
          <a:p>
            <a:pPr indent="-228600">
              <a:lnSpc>
                <a:spcPct val="114000"/>
              </a:lnSpc>
              <a:spcBef>
                <a:spcPts val="600"/>
              </a:spcBef>
              <a:tabLst>
                <a:tab pos="2335213" algn="l"/>
                <a:tab pos="3502025" algn="l"/>
              </a:tabLst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Aussagen der Bibel zum Bereich der Wirtschaft sind zutreffend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christliche Glaube hat auch in der Wirtschaft etwas beizutragen: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Teufelskreisläufe 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Glaube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(die Herrschaftsfrage ist geklärt, weil Gott angebetet wird)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Keine absolute Sicherheit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	(unser Leben liegt nicht unserer Hand; Gott versorgt)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r>
              <a:rPr lang="de-DE" sz="1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Dysfunktionalitäten 	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Liebe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(statt Gier und Egoismus)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81E63AD-A432-4A9F-AB44-F3210801B4B2}"/>
              </a:ext>
            </a:extLst>
          </p:cNvPr>
          <p:cNvSpPr/>
          <p:nvPr/>
        </p:nvSpPr>
        <p:spPr>
          <a:xfrm>
            <a:off x="343712" y="4500692"/>
            <a:ext cx="11504576" cy="855491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Hoffnungsimpuls: Der christliche Glaube ist Kraft- und Hoffnungsressource!</a:t>
            </a:r>
          </a:p>
          <a:p>
            <a:pPr>
              <a:lnSpc>
                <a:spcPct val="114000"/>
              </a:lnSpc>
            </a:pP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christliche Glaube ist keine billige Vertröstung aufs Jenseits, sondern </a:t>
            </a:r>
            <a:r>
              <a:rPr lang="de-DE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Kraft- und Hoffnungsressource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um im Heute handeln zu können</a:t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de-DE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Veränderungen auf der individuellen Ebene, die Transformationen auf den übergelagerten Ebenen bewirken wird</a:t>
            </a:r>
          </a:p>
        </p:txBody>
      </p:sp>
    </p:spTree>
    <p:extLst>
      <p:ext uri="{BB962C8B-B14F-4D97-AF65-F5344CB8AC3E}">
        <p14:creationId xmlns:p14="http://schemas.microsoft.com/office/powerpoint/2010/main" val="114591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598B86-A5E2-414E-A989-FF761424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1595336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 Makroebene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5AC2F-236D-409A-B2C5-F13DC12F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2995458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Mesoebene:</a:t>
            </a:r>
          </a:p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 &amp; Staat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5AA47-A8BC-4F4F-BC88-145D65C0A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4398337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Mikroebene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8A4163-AD31-4CD5-B35B-74F14BC5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38" y="5766869"/>
            <a:ext cx="4367054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Veränderungen innerhalb des Systems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1C3E7D-3917-4F5A-AA6A-252E34E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1606360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F64CAE-1512-45D0-B792-B3F7E332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3014752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CD75-72B9-4864-AF12-80464015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4423143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8CFF91-B5A7-4039-8FE7-5D8E491E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05" y="5766869"/>
            <a:ext cx="4360397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ctr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195C2A-AB2C-4A61-91F4-4D98EEFF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1606360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B8AC-37A3-4C4F-AFB3-D166180C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3014752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2728D-3ECE-4F97-9F6E-9341C5D1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4423143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8CE9CA44-5D39-415F-8C28-7C7800870246}"/>
              </a:ext>
            </a:extLst>
          </p:cNvPr>
          <p:cNvSpPr/>
          <p:nvPr/>
        </p:nvSpPr>
        <p:spPr>
          <a:xfrm>
            <a:off x="6951912" y="5969283"/>
            <a:ext cx="904673" cy="350335"/>
          </a:xfrm>
          <a:prstGeom prst="left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7E525C3C-33B6-415C-B8C6-B4F858F6F667}"/>
              </a:ext>
            </a:extLst>
          </p:cNvPr>
          <p:cNvSpPr/>
          <p:nvPr/>
        </p:nvSpPr>
        <p:spPr>
          <a:xfrm>
            <a:off x="3034392" y="4522936"/>
            <a:ext cx="8745804" cy="1041660"/>
          </a:xfrm>
          <a:prstGeom prst="roundRect">
            <a:avLst>
              <a:gd name="adj" fmla="val 6440"/>
            </a:avLst>
          </a:prstGeom>
          <a:solidFill>
            <a:srgbClr val="9E9B11">
              <a:alpha val="67843"/>
            </a:srgbClr>
          </a:solidFill>
          <a:ln w="76200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AF6B7F8-4FB4-4EF9-B1AA-33DC59E6E200}"/>
              </a:ext>
            </a:extLst>
          </p:cNvPr>
          <p:cNvSpPr/>
          <p:nvPr/>
        </p:nvSpPr>
        <p:spPr>
          <a:xfrm>
            <a:off x="3027109" y="1713551"/>
            <a:ext cx="1895087" cy="2406181"/>
          </a:xfrm>
          <a:prstGeom prst="roundRect">
            <a:avLst>
              <a:gd name="adj" fmla="val 6914"/>
            </a:avLst>
          </a:prstGeom>
          <a:solidFill>
            <a:srgbClr val="9E9B11">
              <a:alpha val="50980"/>
            </a:srgbClr>
          </a:solidFill>
          <a:ln w="28575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C554D45-8B61-4BB1-A319-B6A7A2A785E8}"/>
              </a:ext>
            </a:extLst>
          </p:cNvPr>
          <p:cNvSpPr txBox="1"/>
          <p:nvPr/>
        </p:nvSpPr>
        <p:spPr>
          <a:xfrm>
            <a:off x="3132171" y="487352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  <p:sp>
        <p:nvSpPr>
          <p:cNvPr id="24" name="Pfeil: nach links gekrümmt 23">
            <a:extLst>
              <a:ext uri="{FF2B5EF4-FFF2-40B4-BE49-F238E27FC236}">
                <a16:creationId xmlns:a16="http://schemas.microsoft.com/office/drawing/2014/main" id="{AAA86D08-AB91-4F8E-9EF2-A29BF71C4442}"/>
              </a:ext>
            </a:extLst>
          </p:cNvPr>
          <p:cNvSpPr/>
          <p:nvPr/>
        </p:nvSpPr>
        <p:spPr>
          <a:xfrm flipV="1">
            <a:off x="4523363" y="2681587"/>
            <a:ext cx="857243" cy="2503459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7BFD64D-341C-44BE-9A74-A545F946B6F6}"/>
              </a:ext>
            </a:extLst>
          </p:cNvPr>
          <p:cNvSpPr txBox="1"/>
          <p:nvPr/>
        </p:nvSpPr>
        <p:spPr>
          <a:xfrm>
            <a:off x="3147706" y="1862702"/>
            <a:ext cx="16731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Tansaktionskosten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Institutionen-</a:t>
            </a:r>
            <a:b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ökonomik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Nachfrage: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Bio-Produkte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Fairtrade</a:t>
            </a:r>
          </a:p>
        </p:txBody>
      </p:sp>
      <p:sp>
        <p:nvSpPr>
          <p:cNvPr id="22" name="Pfeil: nach links gekrümmt 21">
            <a:extLst>
              <a:ext uri="{FF2B5EF4-FFF2-40B4-BE49-F238E27FC236}">
                <a16:creationId xmlns:a16="http://schemas.microsoft.com/office/drawing/2014/main" id="{5D954A1A-3E33-4EAB-AAA6-927104EE001D}"/>
              </a:ext>
            </a:extLst>
          </p:cNvPr>
          <p:cNvSpPr/>
          <p:nvPr/>
        </p:nvSpPr>
        <p:spPr>
          <a:xfrm flipV="1">
            <a:off x="4520901" y="2195028"/>
            <a:ext cx="857243" cy="1411054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9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598B86-A5E2-414E-A989-FF761424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1595336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 Makroebene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5AC2F-236D-409A-B2C5-F13DC12F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2995458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Mesoebene:</a:t>
            </a:r>
          </a:p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 &amp; Staat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5AA47-A8BC-4F4F-BC88-145D65C0A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4398337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Mikroebene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8A4163-AD31-4CD5-B35B-74F14BC5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38" y="5766869"/>
            <a:ext cx="4367054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Veränderungen innerhalb des Systems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1C3E7D-3917-4F5A-AA6A-252E34E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1606360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F64CAE-1512-45D0-B792-B3F7E332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3014752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CD75-72B9-4864-AF12-80464015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4423143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8CFF91-B5A7-4039-8FE7-5D8E491E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05" y="5766869"/>
            <a:ext cx="4360397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ctr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195C2A-AB2C-4A61-91F4-4D98EEFF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1606360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B8AC-37A3-4C4F-AFB3-D166180C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3014752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2728D-3ECE-4F97-9F6E-9341C5D1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4423143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8CE9CA44-5D39-415F-8C28-7C7800870246}"/>
              </a:ext>
            </a:extLst>
          </p:cNvPr>
          <p:cNvSpPr/>
          <p:nvPr/>
        </p:nvSpPr>
        <p:spPr>
          <a:xfrm>
            <a:off x="6951912" y="5969283"/>
            <a:ext cx="904673" cy="350335"/>
          </a:xfrm>
          <a:prstGeom prst="left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7E525C3C-33B6-415C-B8C6-B4F858F6F667}"/>
              </a:ext>
            </a:extLst>
          </p:cNvPr>
          <p:cNvSpPr/>
          <p:nvPr/>
        </p:nvSpPr>
        <p:spPr>
          <a:xfrm>
            <a:off x="3034392" y="4522936"/>
            <a:ext cx="8745804" cy="1041660"/>
          </a:xfrm>
          <a:prstGeom prst="roundRect">
            <a:avLst>
              <a:gd name="adj" fmla="val 6440"/>
            </a:avLst>
          </a:prstGeom>
          <a:solidFill>
            <a:srgbClr val="9E9B11">
              <a:alpha val="67843"/>
            </a:srgbClr>
          </a:solidFill>
          <a:ln w="76200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AF6B7F8-4FB4-4EF9-B1AA-33DC59E6E200}"/>
              </a:ext>
            </a:extLst>
          </p:cNvPr>
          <p:cNvSpPr/>
          <p:nvPr/>
        </p:nvSpPr>
        <p:spPr>
          <a:xfrm>
            <a:off x="3027109" y="1713551"/>
            <a:ext cx="1895087" cy="2406181"/>
          </a:xfrm>
          <a:prstGeom prst="roundRect">
            <a:avLst>
              <a:gd name="adj" fmla="val 6914"/>
            </a:avLst>
          </a:prstGeom>
          <a:solidFill>
            <a:srgbClr val="9E9B11">
              <a:alpha val="50980"/>
            </a:srgbClr>
          </a:solidFill>
          <a:ln w="28575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70A2023-15FF-4FE1-8219-4E3B51FEEB2C}"/>
              </a:ext>
            </a:extLst>
          </p:cNvPr>
          <p:cNvSpPr/>
          <p:nvPr/>
        </p:nvSpPr>
        <p:spPr>
          <a:xfrm>
            <a:off x="9862422" y="1720688"/>
            <a:ext cx="1895087" cy="2406181"/>
          </a:xfrm>
          <a:prstGeom prst="roundRect">
            <a:avLst>
              <a:gd name="adj" fmla="val 6914"/>
            </a:avLst>
          </a:prstGeom>
          <a:solidFill>
            <a:srgbClr val="9E9B11">
              <a:alpha val="50980"/>
            </a:srgbClr>
          </a:solidFill>
          <a:ln w="28575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C554D45-8B61-4BB1-A319-B6A7A2A785E8}"/>
              </a:ext>
            </a:extLst>
          </p:cNvPr>
          <p:cNvSpPr txBox="1"/>
          <p:nvPr/>
        </p:nvSpPr>
        <p:spPr>
          <a:xfrm>
            <a:off x="3132171" y="487352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  <p:sp>
        <p:nvSpPr>
          <p:cNvPr id="24" name="Pfeil: nach links gekrümmt 23">
            <a:extLst>
              <a:ext uri="{FF2B5EF4-FFF2-40B4-BE49-F238E27FC236}">
                <a16:creationId xmlns:a16="http://schemas.microsoft.com/office/drawing/2014/main" id="{AAA86D08-AB91-4F8E-9EF2-A29BF71C4442}"/>
              </a:ext>
            </a:extLst>
          </p:cNvPr>
          <p:cNvSpPr/>
          <p:nvPr/>
        </p:nvSpPr>
        <p:spPr>
          <a:xfrm flipV="1">
            <a:off x="4523363" y="2681587"/>
            <a:ext cx="857243" cy="2503459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809A5FC-935B-4FD2-8CF6-39182AC0A526}"/>
              </a:ext>
            </a:extLst>
          </p:cNvPr>
          <p:cNvSpPr txBox="1"/>
          <p:nvPr/>
        </p:nvSpPr>
        <p:spPr>
          <a:xfrm>
            <a:off x="10180888" y="487352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  <p:sp>
        <p:nvSpPr>
          <p:cNvPr id="26" name="Pfeil: nach links gekrümmt 25">
            <a:extLst>
              <a:ext uri="{FF2B5EF4-FFF2-40B4-BE49-F238E27FC236}">
                <a16:creationId xmlns:a16="http://schemas.microsoft.com/office/drawing/2014/main" id="{557A9BB8-407E-4CFA-BABB-DAD394387151}"/>
              </a:ext>
            </a:extLst>
          </p:cNvPr>
          <p:cNvSpPr/>
          <p:nvPr/>
        </p:nvSpPr>
        <p:spPr>
          <a:xfrm flipH="1" flipV="1">
            <a:off x="9354176" y="2681587"/>
            <a:ext cx="857243" cy="2503459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1F520E2-AC0F-412B-BAF8-29AFC58FE10C}"/>
              </a:ext>
            </a:extLst>
          </p:cNvPr>
          <p:cNvSpPr txBox="1"/>
          <p:nvPr/>
        </p:nvSpPr>
        <p:spPr>
          <a:xfrm>
            <a:off x="10177346" y="1862702"/>
            <a:ext cx="1673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Modelle ohne Wachstum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Zinslose Wirtschaft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07BA39D3-CBB9-4D90-8C05-B30D3D8C4603}"/>
              </a:ext>
            </a:extLst>
          </p:cNvPr>
          <p:cNvSpPr txBox="1"/>
          <p:nvPr/>
        </p:nvSpPr>
        <p:spPr>
          <a:xfrm>
            <a:off x="3147706" y="1862702"/>
            <a:ext cx="16731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Tansaktionskosten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Institutionen-</a:t>
            </a:r>
            <a:b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ökonomik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Nachfrage: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Bio-Produkte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Fairtrade</a:t>
            </a:r>
          </a:p>
        </p:txBody>
      </p:sp>
    </p:spTree>
    <p:extLst>
      <p:ext uri="{BB962C8B-B14F-4D97-AF65-F5344CB8AC3E}">
        <p14:creationId xmlns:p14="http://schemas.microsoft.com/office/powerpoint/2010/main" val="135626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598B86-A5E2-414E-A989-FF761424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1595336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 Makroebene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5AC2F-236D-409A-B2C5-F13DC12FF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2995458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Mesoebene:</a:t>
            </a:r>
          </a:p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Unternehmen &amp; Staat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5AA47-A8BC-4F4F-BC88-145D65C0A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98" y="4398337"/>
            <a:ext cx="2487210" cy="1229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l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 Mikroebene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8A4163-AD31-4CD5-B35B-74F14BC5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38" y="5766869"/>
            <a:ext cx="4367054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Veränderungen innerhalb des Systems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1C3E7D-3917-4F5A-AA6A-252E34E2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1606360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F64CAE-1512-45D0-B792-B3F7E332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3014752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5CD75-72B9-4864-AF12-804640159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95" y="4423143"/>
            <a:ext cx="4353740" cy="1218217"/>
          </a:xfrm>
          <a:prstGeom prst="rect">
            <a:avLst/>
          </a:prstGeom>
          <a:solidFill>
            <a:srgbClr val="FFCC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8CFF91-B5A7-4039-8FE7-5D8E491E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05" y="5766869"/>
            <a:ext cx="4360397" cy="77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72000" tIns="72000" rIns="72000" bIns="72000" anchor="ctr"/>
          <a:lstStyle/>
          <a:p>
            <a:pPr algn="ctr"/>
            <a:r>
              <a:rPr lang="de-DE" altLang="de-D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195C2A-AB2C-4A61-91F4-4D98EEFF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1606360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B8AC-37A3-4C4F-AFB3-D166180C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3014752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2728D-3ECE-4F97-9F6E-9341C5D1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7419" y="4423143"/>
            <a:ext cx="4347083" cy="1218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/>
          <a:p>
            <a:pPr algn="l"/>
            <a:endParaRPr lang="de-DE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8CE9CA44-5D39-415F-8C28-7C7800870246}"/>
              </a:ext>
            </a:extLst>
          </p:cNvPr>
          <p:cNvSpPr/>
          <p:nvPr/>
        </p:nvSpPr>
        <p:spPr>
          <a:xfrm>
            <a:off x="6951912" y="5969283"/>
            <a:ext cx="904673" cy="350335"/>
          </a:xfrm>
          <a:prstGeom prst="left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7E525C3C-33B6-415C-B8C6-B4F858F6F667}"/>
              </a:ext>
            </a:extLst>
          </p:cNvPr>
          <p:cNvSpPr/>
          <p:nvPr/>
        </p:nvSpPr>
        <p:spPr>
          <a:xfrm>
            <a:off x="3034392" y="4522936"/>
            <a:ext cx="8745804" cy="1041660"/>
          </a:xfrm>
          <a:prstGeom prst="roundRect">
            <a:avLst>
              <a:gd name="adj" fmla="val 6440"/>
            </a:avLst>
          </a:prstGeom>
          <a:solidFill>
            <a:srgbClr val="9E9B11">
              <a:alpha val="67843"/>
            </a:srgbClr>
          </a:solidFill>
          <a:ln w="76200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AF6B7F8-4FB4-4EF9-B1AA-33DC59E6E200}"/>
              </a:ext>
            </a:extLst>
          </p:cNvPr>
          <p:cNvSpPr/>
          <p:nvPr/>
        </p:nvSpPr>
        <p:spPr>
          <a:xfrm>
            <a:off x="3027109" y="1713551"/>
            <a:ext cx="1895087" cy="2406181"/>
          </a:xfrm>
          <a:prstGeom prst="roundRect">
            <a:avLst>
              <a:gd name="adj" fmla="val 6914"/>
            </a:avLst>
          </a:prstGeom>
          <a:solidFill>
            <a:srgbClr val="9E9B11">
              <a:alpha val="50980"/>
            </a:srgbClr>
          </a:solidFill>
          <a:ln w="28575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5980E458-2BDF-40C3-A9BD-3A665056257A}"/>
              </a:ext>
            </a:extLst>
          </p:cNvPr>
          <p:cNvSpPr/>
          <p:nvPr/>
        </p:nvSpPr>
        <p:spPr>
          <a:xfrm>
            <a:off x="6472196" y="1721279"/>
            <a:ext cx="1895087" cy="2406181"/>
          </a:xfrm>
          <a:prstGeom prst="roundRect">
            <a:avLst>
              <a:gd name="adj" fmla="val 6914"/>
            </a:avLst>
          </a:prstGeom>
          <a:solidFill>
            <a:srgbClr val="9E9B11">
              <a:alpha val="50980"/>
            </a:srgbClr>
          </a:solidFill>
          <a:ln w="28575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70A2023-15FF-4FE1-8219-4E3B51FEEB2C}"/>
              </a:ext>
            </a:extLst>
          </p:cNvPr>
          <p:cNvSpPr/>
          <p:nvPr/>
        </p:nvSpPr>
        <p:spPr>
          <a:xfrm>
            <a:off x="9862422" y="1720688"/>
            <a:ext cx="1895087" cy="2406181"/>
          </a:xfrm>
          <a:prstGeom prst="roundRect">
            <a:avLst>
              <a:gd name="adj" fmla="val 6914"/>
            </a:avLst>
          </a:prstGeom>
          <a:solidFill>
            <a:srgbClr val="9E9B11">
              <a:alpha val="50980"/>
            </a:srgbClr>
          </a:solidFill>
          <a:ln w="28575">
            <a:solidFill>
              <a:srgbClr val="0E4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C554D45-8B61-4BB1-A319-B6A7A2A785E8}"/>
              </a:ext>
            </a:extLst>
          </p:cNvPr>
          <p:cNvSpPr txBox="1"/>
          <p:nvPr/>
        </p:nvSpPr>
        <p:spPr>
          <a:xfrm>
            <a:off x="3132171" y="487352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  <p:sp>
        <p:nvSpPr>
          <p:cNvPr id="24" name="Pfeil: nach links gekrümmt 23">
            <a:extLst>
              <a:ext uri="{FF2B5EF4-FFF2-40B4-BE49-F238E27FC236}">
                <a16:creationId xmlns:a16="http://schemas.microsoft.com/office/drawing/2014/main" id="{AAA86D08-AB91-4F8E-9EF2-A29BF71C4442}"/>
              </a:ext>
            </a:extLst>
          </p:cNvPr>
          <p:cNvSpPr/>
          <p:nvPr/>
        </p:nvSpPr>
        <p:spPr>
          <a:xfrm flipV="1">
            <a:off x="4523363" y="2681587"/>
            <a:ext cx="857243" cy="2503459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809A5FC-935B-4FD2-8CF6-39182AC0A526}"/>
              </a:ext>
            </a:extLst>
          </p:cNvPr>
          <p:cNvSpPr txBox="1"/>
          <p:nvPr/>
        </p:nvSpPr>
        <p:spPr>
          <a:xfrm>
            <a:off x="10180888" y="487352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  <p:sp>
        <p:nvSpPr>
          <p:cNvPr id="26" name="Pfeil: nach links gekrümmt 25">
            <a:extLst>
              <a:ext uri="{FF2B5EF4-FFF2-40B4-BE49-F238E27FC236}">
                <a16:creationId xmlns:a16="http://schemas.microsoft.com/office/drawing/2014/main" id="{557A9BB8-407E-4CFA-BABB-DAD394387151}"/>
              </a:ext>
            </a:extLst>
          </p:cNvPr>
          <p:cNvSpPr/>
          <p:nvPr/>
        </p:nvSpPr>
        <p:spPr>
          <a:xfrm flipH="1" flipV="1">
            <a:off x="9354176" y="2681587"/>
            <a:ext cx="857243" cy="2503459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Pfeil: nach links gekrümmt 26">
            <a:extLst>
              <a:ext uri="{FF2B5EF4-FFF2-40B4-BE49-F238E27FC236}">
                <a16:creationId xmlns:a16="http://schemas.microsoft.com/office/drawing/2014/main" id="{C8CFFFB3-0509-4F3B-84E6-EFD91EB401C7}"/>
              </a:ext>
            </a:extLst>
          </p:cNvPr>
          <p:cNvSpPr/>
          <p:nvPr/>
        </p:nvSpPr>
        <p:spPr>
          <a:xfrm flipV="1">
            <a:off x="8070726" y="2681587"/>
            <a:ext cx="857243" cy="2503459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Pfeil: nach links gekrümmt 27">
            <a:extLst>
              <a:ext uri="{FF2B5EF4-FFF2-40B4-BE49-F238E27FC236}">
                <a16:creationId xmlns:a16="http://schemas.microsoft.com/office/drawing/2014/main" id="{89CFCEBA-FF45-42B2-BBCF-E22078531C0A}"/>
              </a:ext>
            </a:extLst>
          </p:cNvPr>
          <p:cNvSpPr/>
          <p:nvPr/>
        </p:nvSpPr>
        <p:spPr>
          <a:xfrm flipH="1" flipV="1">
            <a:off x="5926788" y="2681587"/>
            <a:ext cx="857243" cy="2503459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99EE0E4-D77F-4341-895A-9090F671CBCF}"/>
              </a:ext>
            </a:extLst>
          </p:cNvPr>
          <p:cNvSpPr txBox="1"/>
          <p:nvPr/>
        </p:nvSpPr>
        <p:spPr>
          <a:xfrm>
            <a:off x="6698989" y="487352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E4A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Herz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1FD7674-1277-422C-A697-37A64C430231}"/>
              </a:ext>
            </a:extLst>
          </p:cNvPr>
          <p:cNvSpPr txBox="1"/>
          <p:nvPr/>
        </p:nvSpPr>
        <p:spPr>
          <a:xfrm>
            <a:off x="6741499" y="1862702"/>
            <a:ext cx="16731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 Wachstums-Definition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Zehnter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06AA753-21AF-4B3C-9439-72999E259FBA}"/>
              </a:ext>
            </a:extLst>
          </p:cNvPr>
          <p:cNvSpPr txBox="1"/>
          <p:nvPr/>
        </p:nvSpPr>
        <p:spPr>
          <a:xfrm>
            <a:off x="10177346" y="1862702"/>
            <a:ext cx="1673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Modelle ohne Wachstum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Zinslose Wirtschaft 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0DECA9F-0DF0-4457-BFC3-EA27CCB8DD57}"/>
              </a:ext>
            </a:extLst>
          </p:cNvPr>
          <p:cNvSpPr txBox="1"/>
          <p:nvPr/>
        </p:nvSpPr>
        <p:spPr>
          <a:xfrm>
            <a:off x="3147706" y="1862702"/>
            <a:ext cx="16731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Tansaktionskosten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Institutionen-</a:t>
            </a:r>
            <a:b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ökonomik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Nachfrage: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Bio-Produkte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Fairtrade</a:t>
            </a:r>
          </a:p>
        </p:txBody>
      </p:sp>
    </p:spTree>
    <p:extLst>
      <p:ext uri="{BB962C8B-B14F-4D97-AF65-F5344CB8AC3E}">
        <p14:creationId xmlns:p14="http://schemas.microsoft.com/office/powerpoint/2010/main" val="310226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Breitbild</PresentationFormat>
  <Paragraphs>98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</vt:lpstr>
      <vt:lpstr>Die Zukunft aus dem Glauben gestalten  Hoffnungsperspektiven am Beispiel des Gesellschaftsbereichs Wirtschaft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Reinhardt Dr. Schink</dc:creator>
  <cp:lastModifiedBy>Kathrin</cp:lastModifiedBy>
  <cp:revision>28</cp:revision>
  <dcterms:created xsi:type="dcterms:W3CDTF">2021-06-13T23:18:31Z</dcterms:created>
  <dcterms:modified xsi:type="dcterms:W3CDTF">2021-06-17T15:04:13Z</dcterms:modified>
</cp:coreProperties>
</file>